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CEA855-BD55-42B5-BEFE-6EE3E3B1D11A}"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03C18-417C-4153-A2F3-D68B00277E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CEA855-BD55-42B5-BEFE-6EE3E3B1D11A}"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03C18-417C-4153-A2F3-D68B00277E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CEA855-BD55-42B5-BEFE-6EE3E3B1D11A}"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03C18-417C-4153-A2F3-D68B00277E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CEA855-BD55-42B5-BEFE-6EE3E3B1D11A}"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03C18-417C-4153-A2F3-D68B00277E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CEA855-BD55-42B5-BEFE-6EE3E3B1D11A}"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03C18-417C-4153-A2F3-D68B00277E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CEA855-BD55-42B5-BEFE-6EE3E3B1D11A}"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903C18-417C-4153-A2F3-D68B00277E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CEA855-BD55-42B5-BEFE-6EE3E3B1D11A}" type="datetimeFigureOut">
              <a:rPr lang="en-US" smtClean="0"/>
              <a:pPr/>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903C18-417C-4153-A2F3-D68B00277E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CEA855-BD55-42B5-BEFE-6EE3E3B1D11A}" type="datetimeFigureOut">
              <a:rPr lang="en-US" smtClean="0"/>
              <a:pPr/>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903C18-417C-4153-A2F3-D68B00277E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CEA855-BD55-42B5-BEFE-6EE3E3B1D11A}" type="datetimeFigureOut">
              <a:rPr lang="en-US" smtClean="0"/>
              <a:pPr/>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903C18-417C-4153-A2F3-D68B00277E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CEA855-BD55-42B5-BEFE-6EE3E3B1D11A}"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903C18-417C-4153-A2F3-D68B00277E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CEA855-BD55-42B5-BEFE-6EE3E3B1D11A}"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903C18-417C-4153-A2F3-D68B00277E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CEA855-BD55-42B5-BEFE-6EE3E3B1D11A}" type="datetimeFigureOut">
              <a:rPr lang="en-US" smtClean="0"/>
              <a:pPr/>
              <a:t>4/1/2020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03C18-417C-4153-A2F3-D68B00277E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1371600"/>
          </a:xfrm>
        </p:spPr>
        <p:txBody>
          <a:bodyPr/>
          <a:lstStyle/>
          <a:p>
            <a:r>
              <a:rPr lang="en-US" b="1" dirty="0" smtClean="0">
                <a:latin typeface="Times New Roman" pitchFamily="18" charset="0"/>
                <a:cs typeface="Times New Roman" pitchFamily="18" charset="0"/>
              </a:rPr>
              <a:t>Concept of Planning</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457200" y="1752600"/>
            <a:ext cx="8229600" cy="4724400"/>
          </a:xfrm>
        </p:spPr>
        <p:txBody>
          <a:bodyPr>
            <a:noAutofit/>
          </a:bodyPr>
          <a:lstStyle/>
          <a:p>
            <a:pPr algn="l"/>
            <a:r>
              <a:rPr lang="en-US" sz="2800" dirty="0" smtClean="0">
                <a:solidFill>
                  <a:schemeClr val="tx1"/>
                </a:solidFill>
                <a:latin typeface="Times New Roman" pitchFamily="18" charset="0"/>
                <a:cs typeface="Times New Roman" pitchFamily="18" charset="0"/>
              </a:rPr>
              <a:t>Here are some essential/important concepts of planning that are;</a:t>
            </a:r>
          </a:p>
          <a:p>
            <a:pPr marL="514350" indent="-514350" algn="l">
              <a:buFont typeface="+mj-lt"/>
              <a:buAutoNum type="arabicPeriod"/>
            </a:pPr>
            <a:r>
              <a:rPr lang="en-US" sz="2800" dirty="0" smtClean="0">
                <a:solidFill>
                  <a:schemeClr val="tx1"/>
                </a:solidFill>
                <a:latin typeface="Times New Roman" pitchFamily="18" charset="0"/>
                <a:cs typeface="Times New Roman" pitchFamily="18" charset="0"/>
              </a:rPr>
              <a:t>Administrative Planning</a:t>
            </a:r>
          </a:p>
          <a:p>
            <a:pPr marL="514350" indent="-514350" algn="l">
              <a:buFont typeface="+mj-lt"/>
              <a:buAutoNum type="arabicPeriod"/>
            </a:pPr>
            <a:r>
              <a:rPr lang="en-US" sz="2800" dirty="0" smtClean="0">
                <a:solidFill>
                  <a:schemeClr val="tx1"/>
                </a:solidFill>
                <a:latin typeface="Times New Roman" pitchFamily="18" charset="0"/>
                <a:cs typeface="Times New Roman" pitchFamily="18" charset="0"/>
              </a:rPr>
              <a:t>Academic or curricular Planning</a:t>
            </a:r>
          </a:p>
          <a:p>
            <a:pPr marL="514350" indent="-514350" algn="l">
              <a:buFont typeface="+mj-lt"/>
              <a:buAutoNum type="arabicPeriod"/>
            </a:pPr>
            <a:r>
              <a:rPr lang="en-US" sz="2800" dirty="0" smtClean="0">
                <a:solidFill>
                  <a:schemeClr val="tx1"/>
                </a:solidFill>
                <a:latin typeface="Times New Roman" pitchFamily="18" charset="0"/>
                <a:cs typeface="Times New Roman" pitchFamily="18" charset="0"/>
              </a:rPr>
              <a:t>Co-curricular Planning</a:t>
            </a:r>
          </a:p>
          <a:p>
            <a:pPr marL="514350" indent="-514350" algn="l">
              <a:buFont typeface="+mj-lt"/>
              <a:buAutoNum type="arabicPeriod"/>
            </a:pPr>
            <a:r>
              <a:rPr lang="en-US" sz="2800" dirty="0" smtClean="0">
                <a:solidFill>
                  <a:schemeClr val="tx1"/>
                </a:solidFill>
                <a:latin typeface="Times New Roman" pitchFamily="18" charset="0"/>
                <a:cs typeface="Times New Roman" pitchFamily="18" charset="0"/>
              </a:rPr>
              <a:t>Instructional Planning</a:t>
            </a:r>
          </a:p>
          <a:p>
            <a:pPr marL="514350" indent="-514350" algn="l">
              <a:buFont typeface="+mj-lt"/>
              <a:buAutoNum type="arabicPeriod"/>
            </a:pPr>
            <a:r>
              <a:rPr lang="en-US" sz="2800" dirty="0" smtClean="0">
                <a:solidFill>
                  <a:schemeClr val="tx1"/>
                </a:solidFill>
                <a:latin typeface="Times New Roman" pitchFamily="18" charset="0"/>
                <a:cs typeface="Times New Roman" pitchFamily="18" charset="0"/>
              </a:rPr>
              <a:t>Institutional Planning</a:t>
            </a:r>
            <a:endParaRPr lang="en-US" sz="2800"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latin typeface="Times New Roman" pitchFamily="18" charset="0"/>
                <a:cs typeface="Times New Roman" pitchFamily="18" charset="0"/>
              </a:rPr>
              <a:t>Institutional plan</a:t>
            </a:r>
            <a:endParaRPr lang="en-US" b="1" dirty="0">
              <a:latin typeface="Times New Roman" pitchFamily="18" charset="0"/>
              <a:cs typeface="Times New Roman" pitchFamily="18" charset="0"/>
            </a:endParaRPr>
          </a:p>
        </p:txBody>
      </p:sp>
      <p:sp>
        <p:nvSpPr>
          <p:cNvPr id="3" name="Content Placeholder 2"/>
          <p:cNvSpPr>
            <a:spLocks noGrp="1"/>
          </p:cNvSpPr>
          <p:nvPr>
            <p:ph sz="half" idx="1"/>
          </p:nvPr>
        </p:nvSpPr>
        <p:spPr>
          <a:xfrm>
            <a:off x="457200" y="1295400"/>
            <a:ext cx="4038600" cy="5257800"/>
          </a:xfrm>
        </p:spPr>
        <p:txBody>
          <a:bodyPr>
            <a:normAutofit fontScale="25000" lnSpcReduction="20000"/>
          </a:bodyPr>
          <a:lstStyle/>
          <a:p>
            <a:pPr>
              <a:buNone/>
            </a:pPr>
            <a:r>
              <a:rPr lang="en-US" sz="9600" b="1" dirty="0">
                <a:latin typeface="Times New Roman" pitchFamily="18" charset="0"/>
                <a:cs typeface="Times New Roman" pitchFamily="18" charset="0"/>
              </a:rPr>
              <a:t>The plan </a:t>
            </a:r>
            <a:r>
              <a:rPr lang="en-US" sz="9600" b="1" dirty="0" smtClean="0">
                <a:latin typeface="Times New Roman" pitchFamily="18" charset="0"/>
                <a:cs typeface="Times New Roman" pitchFamily="18" charset="0"/>
              </a:rPr>
              <a:t>for</a:t>
            </a:r>
          </a:p>
          <a:p>
            <a:pPr>
              <a:buNone/>
            </a:pPr>
            <a:r>
              <a:rPr lang="en-US" sz="9600" b="1" dirty="0" smtClean="0">
                <a:latin typeface="Times New Roman" pitchFamily="18" charset="0"/>
                <a:cs typeface="Times New Roman" pitchFamily="18" charset="0"/>
              </a:rPr>
              <a:t>Development of</a:t>
            </a:r>
          </a:p>
          <a:p>
            <a:pPr>
              <a:buNone/>
            </a:pPr>
            <a:r>
              <a:rPr lang="en-US" sz="9600" b="1" dirty="0" smtClean="0">
                <a:latin typeface="Times New Roman" pitchFamily="18" charset="0"/>
                <a:cs typeface="Times New Roman" pitchFamily="18" charset="0"/>
              </a:rPr>
              <a:t>physical activities</a:t>
            </a:r>
          </a:p>
          <a:p>
            <a:pPr>
              <a:buNone/>
            </a:pPr>
            <a:endParaRPr lang="en-US" sz="4000" b="1" dirty="0" smtClean="0">
              <a:latin typeface="Times New Roman" pitchFamily="18" charset="0"/>
              <a:cs typeface="Times New Roman" pitchFamily="18" charset="0"/>
            </a:endParaRPr>
          </a:p>
          <a:p>
            <a:pPr>
              <a:buFont typeface="Wingdings" pitchFamily="2" charset="2"/>
              <a:buChar char="Ø"/>
            </a:pPr>
            <a:r>
              <a:rPr lang="en-US" sz="9600" dirty="0" smtClean="0">
                <a:latin typeface="Times New Roman" pitchFamily="18" charset="0"/>
                <a:cs typeface="Times New Roman" pitchFamily="18" charset="0"/>
              </a:rPr>
              <a:t>Construction of additional classroom, laboratory, reading room, students centers, etc.</a:t>
            </a:r>
          </a:p>
          <a:p>
            <a:pPr>
              <a:buFont typeface="Wingdings" pitchFamily="2" charset="2"/>
              <a:buChar char="Ø"/>
            </a:pPr>
            <a:r>
              <a:rPr lang="en-US" sz="9600" dirty="0" smtClean="0">
                <a:latin typeface="Times New Roman" pitchFamily="18" charset="0"/>
                <a:cs typeface="Times New Roman" pitchFamily="18" charset="0"/>
              </a:rPr>
              <a:t>Purchase of books for library.</a:t>
            </a:r>
          </a:p>
          <a:p>
            <a:pPr>
              <a:buFont typeface="Wingdings" pitchFamily="2" charset="2"/>
              <a:buChar char="Ø"/>
            </a:pPr>
            <a:r>
              <a:rPr lang="en-US" sz="9600" dirty="0" smtClean="0">
                <a:latin typeface="Times New Roman" pitchFamily="18" charset="0"/>
                <a:cs typeface="Times New Roman" pitchFamily="18" charset="0"/>
              </a:rPr>
              <a:t>Payment of subscriptions for journals.</a:t>
            </a:r>
          </a:p>
          <a:p>
            <a:pPr>
              <a:buFont typeface="Wingdings" pitchFamily="2" charset="2"/>
              <a:buChar char="Ø"/>
            </a:pPr>
            <a:r>
              <a:rPr lang="en-US" sz="9600" dirty="0" smtClean="0">
                <a:latin typeface="Times New Roman" pitchFamily="18" charset="0"/>
                <a:cs typeface="Times New Roman" pitchFamily="18" charset="0"/>
              </a:rPr>
              <a:t>Development of college/ university garden.</a:t>
            </a:r>
          </a:p>
          <a:p>
            <a:pPr>
              <a:buFont typeface="Wingdings" pitchFamily="2" charset="2"/>
              <a:buChar char="Ø"/>
            </a:pPr>
            <a:r>
              <a:rPr lang="en-US" sz="9600" dirty="0" smtClean="0">
                <a:latin typeface="Times New Roman" pitchFamily="18" charset="0"/>
                <a:cs typeface="Times New Roman" pitchFamily="18" charset="0"/>
              </a:rPr>
              <a:t>Fencing of college/ university compound etc.</a:t>
            </a:r>
            <a:endParaRPr lang="en-US" sz="9600" dirty="0">
              <a:latin typeface="Times New Roman" pitchFamily="18" charset="0"/>
              <a:cs typeface="Times New Roman" pitchFamily="18" charset="0"/>
            </a:endParaRPr>
          </a:p>
          <a:p>
            <a:endParaRPr lang="en-US" dirty="0"/>
          </a:p>
        </p:txBody>
      </p:sp>
      <p:sp>
        <p:nvSpPr>
          <p:cNvPr id="4" name="Content Placeholder 3"/>
          <p:cNvSpPr>
            <a:spLocks noGrp="1"/>
          </p:cNvSpPr>
          <p:nvPr>
            <p:ph sz="half" idx="2"/>
          </p:nvPr>
        </p:nvSpPr>
        <p:spPr>
          <a:xfrm>
            <a:off x="4572000" y="1371600"/>
            <a:ext cx="4038600" cy="5029200"/>
          </a:xfrm>
        </p:spPr>
        <p:txBody>
          <a:bodyPr>
            <a:normAutofit fontScale="25000" lnSpcReduction="20000"/>
          </a:bodyPr>
          <a:lstStyle/>
          <a:p>
            <a:pPr>
              <a:buNone/>
            </a:pPr>
            <a:r>
              <a:rPr lang="en-US" sz="9600" b="1" dirty="0">
                <a:latin typeface="Times New Roman" pitchFamily="18" charset="0"/>
                <a:cs typeface="Times New Roman" pitchFamily="18" charset="0"/>
              </a:rPr>
              <a:t>The plan for </a:t>
            </a:r>
            <a:r>
              <a:rPr lang="en-US" sz="9600" b="1" dirty="0" smtClean="0">
                <a:latin typeface="Times New Roman" pitchFamily="18" charset="0"/>
                <a:cs typeface="Times New Roman" pitchFamily="18" charset="0"/>
              </a:rPr>
              <a:t>college</a:t>
            </a:r>
          </a:p>
          <a:p>
            <a:pPr>
              <a:buNone/>
            </a:pPr>
            <a:r>
              <a:rPr lang="en-US" sz="9600" b="1" dirty="0" smtClean="0">
                <a:latin typeface="Times New Roman" pitchFamily="18" charset="0"/>
                <a:cs typeface="Times New Roman" pitchFamily="18" charset="0"/>
              </a:rPr>
              <a:t>Services</a:t>
            </a:r>
          </a:p>
          <a:p>
            <a:pPr>
              <a:buNone/>
            </a:pPr>
            <a:endParaRPr lang="en-US" sz="9600" b="1" dirty="0">
              <a:latin typeface="Times New Roman" pitchFamily="18" charset="0"/>
              <a:cs typeface="Times New Roman" pitchFamily="18" charset="0"/>
            </a:endParaRPr>
          </a:p>
          <a:p>
            <a:pPr>
              <a:buFont typeface="Wingdings" pitchFamily="2" charset="2"/>
              <a:buChar char="Ø"/>
            </a:pPr>
            <a:r>
              <a:rPr lang="en-US" sz="9600" dirty="0" smtClean="0">
                <a:latin typeface="Times New Roman" pitchFamily="18" charset="0"/>
                <a:cs typeface="Times New Roman" pitchFamily="18" charset="0"/>
              </a:rPr>
              <a:t>Keeping the library open for longer hours.</a:t>
            </a:r>
          </a:p>
          <a:p>
            <a:pPr>
              <a:buFont typeface="Wingdings" pitchFamily="2" charset="2"/>
              <a:buChar char="Ø"/>
            </a:pPr>
            <a:r>
              <a:rPr lang="en-US" sz="9600" dirty="0" smtClean="0">
                <a:latin typeface="Times New Roman" pitchFamily="18" charset="0"/>
                <a:cs typeface="Times New Roman" pitchFamily="18" charset="0"/>
              </a:rPr>
              <a:t>Providing library facilities to member of community.</a:t>
            </a:r>
          </a:p>
          <a:p>
            <a:pPr>
              <a:buFont typeface="Wingdings" pitchFamily="2" charset="2"/>
              <a:buChar char="Ø"/>
            </a:pPr>
            <a:r>
              <a:rPr lang="en-US" sz="9600" dirty="0" smtClean="0">
                <a:latin typeface="Times New Roman" pitchFamily="18" charset="0"/>
                <a:cs typeface="Times New Roman" pitchFamily="18" charset="0"/>
              </a:rPr>
              <a:t>Regular cleaning for building.</a:t>
            </a:r>
          </a:p>
          <a:p>
            <a:pPr>
              <a:buFont typeface="Wingdings" pitchFamily="2" charset="2"/>
              <a:buChar char="Ø"/>
            </a:pPr>
            <a:r>
              <a:rPr lang="en-US" sz="9600" dirty="0" smtClean="0">
                <a:latin typeface="Times New Roman" pitchFamily="18" charset="0"/>
                <a:cs typeface="Times New Roman" pitchFamily="18" charset="0"/>
              </a:rPr>
              <a:t>Organizing awareness campaign.</a:t>
            </a:r>
            <a:endParaRPr lang="en-US" sz="9600" dirty="0">
              <a:latin typeface="Times New Roman" pitchFamily="18" charset="0"/>
              <a:cs typeface="Times New Roman" pitchFamily="18" charset="0"/>
            </a:endParaRPr>
          </a:p>
          <a:p>
            <a:pPr>
              <a:buNone/>
            </a:pP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a:bodyPr>
          <a:lstStyle/>
          <a:p>
            <a:r>
              <a:rPr lang="en-US" sz="4800" b="1" dirty="0" smtClean="0">
                <a:latin typeface="Times New Roman" pitchFamily="18" charset="0"/>
                <a:cs typeface="Times New Roman" pitchFamily="18" charset="0"/>
              </a:rPr>
              <a:t>How to plan academics….</a:t>
            </a:r>
            <a:endParaRPr lang="en-US" sz="48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4800" dirty="0" smtClean="0">
                <a:latin typeface="Times New Roman" pitchFamily="18" charset="0"/>
                <a:cs typeface="Times New Roman" pitchFamily="18" charset="0"/>
              </a:rPr>
              <a:t>Identifying Goals</a:t>
            </a:r>
          </a:p>
          <a:p>
            <a:r>
              <a:rPr lang="en-US" sz="4800" dirty="0" smtClean="0">
                <a:latin typeface="Times New Roman" pitchFamily="18" charset="0"/>
                <a:cs typeface="Times New Roman" pitchFamily="18" charset="0"/>
              </a:rPr>
              <a:t>Surveying Opportunities</a:t>
            </a:r>
          </a:p>
          <a:p>
            <a:r>
              <a:rPr lang="en-US" sz="4800" dirty="0" smtClean="0">
                <a:latin typeface="Times New Roman" pitchFamily="18" charset="0"/>
                <a:cs typeface="Times New Roman" pitchFamily="18" charset="0"/>
              </a:rPr>
              <a:t>Matching Goals and Opportunities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Project Basis (SWOT Analysis)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r>
              <a:rPr lang="en-US" dirty="0" smtClean="0"/>
              <a:t>Strengths</a:t>
            </a:r>
          </a:p>
          <a:p>
            <a:r>
              <a:rPr lang="en-US" dirty="0" smtClean="0"/>
              <a:t>Weaknesses</a:t>
            </a:r>
          </a:p>
          <a:p>
            <a:r>
              <a:rPr lang="en-US" dirty="0" smtClean="0"/>
              <a:t>Opportunity</a:t>
            </a:r>
          </a:p>
          <a:p>
            <a:r>
              <a:rPr lang="en-US" dirty="0" smtClean="0"/>
              <a:t>Threats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are your goals for academic excellence in school?</a:t>
            </a:r>
            <a:endParaRPr lang="en-US" b="1" dirty="0"/>
          </a:p>
        </p:txBody>
      </p:sp>
      <p:sp>
        <p:nvSpPr>
          <p:cNvPr id="3" name="Content Placeholder 2"/>
          <p:cNvSpPr>
            <a:spLocks noGrp="1"/>
          </p:cNvSpPr>
          <p:nvPr>
            <p:ph idx="1"/>
          </p:nvPr>
        </p:nvSpPr>
        <p:spPr/>
        <p:txBody>
          <a:bodyPr>
            <a:normAutofit lnSpcReduction="10000"/>
          </a:bodyPr>
          <a:lstStyle/>
          <a:p>
            <a:r>
              <a:rPr lang="en-US" dirty="0" smtClean="0">
                <a:latin typeface="Times New Roman" pitchFamily="18" charset="0"/>
                <a:cs typeface="Times New Roman" pitchFamily="18" charset="0"/>
              </a:rPr>
              <a:t>Keeping in view the following considerations</a:t>
            </a:r>
          </a:p>
          <a:p>
            <a:r>
              <a:rPr lang="en-US" dirty="0" smtClean="0">
                <a:latin typeface="Times New Roman" pitchFamily="18" charset="0"/>
                <a:cs typeface="Times New Roman" pitchFamily="18" charset="0"/>
              </a:rPr>
              <a:t>Satisfaction of felt needs</a:t>
            </a:r>
          </a:p>
          <a:p>
            <a:r>
              <a:rPr lang="en-US" dirty="0" smtClean="0">
                <a:latin typeface="Times New Roman" pitchFamily="18" charset="0"/>
                <a:cs typeface="Times New Roman" pitchFamily="18" charset="0"/>
              </a:rPr>
              <a:t>Utilization of untapped/ hidden resources</a:t>
            </a:r>
          </a:p>
          <a:p>
            <a:r>
              <a:rPr lang="en-US" dirty="0" smtClean="0">
                <a:latin typeface="Times New Roman" pitchFamily="18" charset="0"/>
                <a:cs typeface="Times New Roman" pitchFamily="18" charset="0"/>
              </a:rPr>
              <a:t>Cost effectiveness</a:t>
            </a:r>
          </a:p>
          <a:p>
            <a:r>
              <a:rPr lang="en-US" dirty="0" smtClean="0">
                <a:latin typeface="Times New Roman" pitchFamily="18" charset="0"/>
                <a:cs typeface="Times New Roman" pitchFamily="18" charset="0"/>
              </a:rPr>
              <a:t>Innovations</a:t>
            </a:r>
          </a:p>
          <a:p>
            <a:r>
              <a:rPr lang="en-US" dirty="0" smtClean="0">
                <a:latin typeface="Times New Roman" pitchFamily="18" charset="0"/>
                <a:cs typeface="Times New Roman" pitchFamily="18" charset="0"/>
              </a:rPr>
              <a:t>Avoid potential pitfalls</a:t>
            </a:r>
          </a:p>
          <a:p>
            <a:r>
              <a:rPr lang="en-US" dirty="0" smtClean="0">
                <a:latin typeface="Times New Roman" pitchFamily="18" charset="0"/>
                <a:cs typeface="Times New Roman" pitchFamily="18" charset="0"/>
              </a:rPr>
              <a:t>Time saving</a:t>
            </a:r>
          </a:p>
          <a:p>
            <a:r>
              <a:rPr lang="en-US" dirty="0" smtClean="0">
                <a:latin typeface="Times New Roman" pitchFamily="18" charset="0"/>
                <a:cs typeface="Times New Roman" pitchFamily="18" charset="0"/>
              </a:rPr>
              <a:t>Management friendly</a:t>
            </a:r>
            <a:endParaRPr lang="en-US"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Academic Planning…. </a:t>
            </a:r>
            <a:r>
              <a:rPr lang="en-US" dirty="0" smtClean="0">
                <a:latin typeface="Times New Roman" pitchFamily="18" charset="0"/>
                <a:cs typeface="Times New Roman" pitchFamily="18" charset="0"/>
              </a:rPr>
              <a:t>Course outline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Students learning out comes</a:t>
            </a:r>
          </a:p>
          <a:p>
            <a:pPr marL="514350" indent="-514350">
              <a:buFont typeface="+mj-lt"/>
              <a:buAutoNum type="arabicPeriod"/>
            </a:pPr>
            <a:r>
              <a:rPr lang="en-US" dirty="0" smtClean="0"/>
              <a:t>Competencies &amp; Skills</a:t>
            </a:r>
          </a:p>
          <a:p>
            <a:pPr marL="514350" indent="-514350">
              <a:buFont typeface="Wingdings" pitchFamily="2" charset="2"/>
              <a:buChar char="Ø"/>
            </a:pPr>
            <a:r>
              <a:rPr lang="en-US" dirty="0" smtClean="0"/>
              <a:t>Sub competencies</a:t>
            </a:r>
          </a:p>
          <a:p>
            <a:pPr marL="514350" indent="-514350">
              <a:buNone/>
            </a:pPr>
            <a:r>
              <a:rPr lang="en-US" dirty="0" smtClean="0"/>
              <a:t>3.   Learning material &amp; Delivery</a:t>
            </a:r>
          </a:p>
          <a:p>
            <a:pPr marL="514350" indent="-514350">
              <a:buAutoNum type="arabicPeriod" startAt="4"/>
            </a:pPr>
            <a:r>
              <a:rPr lang="en-US" dirty="0" smtClean="0"/>
              <a:t>Time Allocation</a:t>
            </a:r>
          </a:p>
          <a:p>
            <a:pPr marL="514350" indent="-514350">
              <a:buAutoNum type="arabicPeriod" startAt="4"/>
            </a:pPr>
            <a:r>
              <a:rPr lang="en-US" dirty="0" smtClean="0"/>
              <a:t>Assessment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Administrative Planning</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800600"/>
          </a:xfrm>
        </p:spPr>
        <p:txBody>
          <a:bodyPr>
            <a:normAutofit/>
          </a:bodyPr>
          <a:lstStyle/>
          <a:p>
            <a:r>
              <a:rPr lang="en-US" sz="2800" dirty="0" smtClean="0">
                <a:latin typeface="Times New Roman" pitchFamily="18" charset="0"/>
                <a:cs typeface="Times New Roman" pitchFamily="18" charset="0"/>
              </a:rPr>
              <a:t>Administrative planning has to do with distribution of responsibilities and powers for the different and various levels of education.</a:t>
            </a:r>
          </a:p>
          <a:p>
            <a:r>
              <a:rPr lang="en-US" sz="2800" dirty="0" smtClean="0">
                <a:latin typeface="Times New Roman" pitchFamily="18" charset="0"/>
                <a:cs typeface="Times New Roman" pitchFamily="18" charset="0"/>
              </a:rPr>
              <a:t>Both administrative responsibilities and power are phase wise planned relational to the level of different educational administrators.</a:t>
            </a:r>
          </a:p>
          <a:p>
            <a:r>
              <a:rPr lang="en-US" sz="2800" dirty="0" smtClean="0">
                <a:latin typeface="Times New Roman" pitchFamily="18" charset="0"/>
                <a:cs typeface="Times New Roman" pitchFamily="18" charset="0"/>
              </a:rPr>
              <a:t>Administrative planning of education makes a detailed plan on the structure and organization of education at various levels of primary, secondary and higher__ </a:t>
            </a:r>
            <a:r>
              <a:rPr lang="en-US" sz="2800" dirty="0" err="1" smtClean="0">
                <a:latin typeface="Times New Roman" pitchFamily="18" charset="0"/>
                <a:cs typeface="Times New Roman" pitchFamily="18" charset="0"/>
              </a:rPr>
              <a:t>general,technical</a:t>
            </a:r>
            <a:r>
              <a:rPr lang="en-US" sz="2800" dirty="0" smtClean="0">
                <a:latin typeface="Times New Roman" pitchFamily="18" charset="0"/>
                <a:cs typeface="Times New Roman" pitchFamily="18" charset="0"/>
              </a:rPr>
              <a:t> and professional.</a:t>
            </a:r>
            <a:endParaRPr lang="en-US" sz="28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latin typeface="Times New Roman" pitchFamily="18" charset="0"/>
                <a:cs typeface="Times New Roman" pitchFamily="18" charset="0"/>
              </a:rPr>
              <a:t>Continue…</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953000"/>
          </a:xfrm>
        </p:spPr>
        <p:txBody>
          <a:bodyPr>
            <a:noAutofit/>
          </a:bodyPr>
          <a:lstStyle/>
          <a:p>
            <a:r>
              <a:rPr lang="en-US" sz="2800" dirty="0" smtClean="0">
                <a:latin typeface="Times New Roman" pitchFamily="18" charset="0"/>
                <a:cs typeface="Times New Roman" pitchFamily="18" charset="0"/>
              </a:rPr>
              <a:t>Administrative planning prepares planning on the following;</a:t>
            </a:r>
          </a:p>
          <a:p>
            <a:pPr marL="514350" indent="-514350">
              <a:buFont typeface="+mj-lt"/>
              <a:buAutoNum type="arabicPeriod"/>
            </a:pPr>
            <a:r>
              <a:rPr lang="en-US" sz="2800" dirty="0" smtClean="0">
                <a:latin typeface="Times New Roman" pitchFamily="18" charset="0"/>
                <a:cs typeface="Times New Roman" pitchFamily="18" charset="0"/>
              </a:rPr>
              <a:t>Duration of an educational program.</a:t>
            </a:r>
          </a:p>
          <a:p>
            <a:pPr marL="514350" indent="-514350">
              <a:buFont typeface="+mj-lt"/>
              <a:buAutoNum type="arabicPeriod"/>
            </a:pPr>
            <a:r>
              <a:rPr lang="en-US" sz="2800" dirty="0" smtClean="0">
                <a:latin typeface="Times New Roman" pitchFamily="18" charset="0"/>
                <a:cs typeface="Times New Roman" pitchFamily="18" charset="0"/>
              </a:rPr>
              <a:t>Organization and coordination of educational program.</a:t>
            </a:r>
          </a:p>
          <a:p>
            <a:pPr marL="514350" indent="-514350">
              <a:buFont typeface="+mj-lt"/>
              <a:buAutoNum type="arabicPeriod"/>
            </a:pPr>
            <a:r>
              <a:rPr lang="en-US" sz="2800" dirty="0" smtClean="0">
                <a:latin typeface="Times New Roman" pitchFamily="18" charset="0"/>
                <a:cs typeface="Times New Roman" pitchFamily="18" charset="0"/>
              </a:rPr>
              <a:t>Financial allocation or budget for an educational program.</a:t>
            </a:r>
          </a:p>
          <a:p>
            <a:pPr marL="514350" indent="-514350">
              <a:buFont typeface="+mj-lt"/>
              <a:buAutoNum type="arabicPeriod"/>
            </a:pPr>
            <a:r>
              <a:rPr lang="en-US" sz="2800" dirty="0" smtClean="0">
                <a:latin typeface="Times New Roman" pitchFamily="18" charset="0"/>
                <a:cs typeface="Times New Roman" pitchFamily="18" charset="0"/>
              </a:rPr>
              <a:t>Engagement of educational experts and official in an educational program.</a:t>
            </a:r>
          </a:p>
          <a:p>
            <a:pPr marL="514350" indent="-514350">
              <a:buFont typeface="+mj-lt"/>
              <a:buAutoNum type="arabicPeriod"/>
            </a:pPr>
            <a:r>
              <a:rPr lang="en-US" sz="2800" dirty="0" smtClean="0">
                <a:latin typeface="Times New Roman" pitchFamily="18" charset="0"/>
                <a:cs typeface="Times New Roman" pitchFamily="18" charset="0"/>
              </a:rPr>
              <a:t>Smooth management of such educational program.</a:t>
            </a:r>
            <a:endParaRPr lang="en-US" sz="28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44562"/>
          </a:xfrm>
        </p:spPr>
        <p:txBody>
          <a:bodyPr>
            <a:normAutofit/>
          </a:bodyPr>
          <a:lstStyle/>
          <a:p>
            <a:r>
              <a:rPr lang="en-US" sz="4000" b="1" dirty="0" smtClean="0">
                <a:latin typeface="Times New Roman" pitchFamily="18" charset="0"/>
                <a:cs typeface="Times New Roman" pitchFamily="18" charset="0"/>
              </a:rPr>
              <a:t>Academic or Curricular Planning</a:t>
            </a:r>
            <a:endParaRPr lang="en-US" sz="4000"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1143000"/>
            <a:ext cx="8610600" cy="5181600"/>
          </a:xfrm>
        </p:spPr>
        <p:txBody>
          <a:bodyPr>
            <a:noAutofit/>
          </a:bodyPr>
          <a:lstStyle/>
          <a:p>
            <a:r>
              <a:rPr lang="en-US" sz="2400" dirty="0" smtClean="0">
                <a:latin typeface="Times New Roman" pitchFamily="18" charset="0"/>
                <a:cs typeface="Times New Roman" pitchFamily="18" charset="0"/>
              </a:rPr>
              <a:t>This refers to planning for smooth academic activities or transaction of the syllabus for a given course at a given level of education.</a:t>
            </a:r>
          </a:p>
          <a:p>
            <a:r>
              <a:rPr lang="en-US" sz="2400" dirty="0" smtClean="0">
                <a:latin typeface="Times New Roman" pitchFamily="18" charset="0"/>
                <a:cs typeface="Times New Roman" pitchFamily="18" charset="0"/>
              </a:rPr>
              <a:t>It encompasses planning on education in relation to both the needs an demands of both individual and the society.</a:t>
            </a:r>
          </a:p>
          <a:p>
            <a:r>
              <a:rPr lang="en-US" sz="2400" dirty="0" smtClean="0">
                <a:latin typeface="Times New Roman" pitchFamily="18" charset="0"/>
                <a:cs typeface="Times New Roman" pitchFamily="18" charset="0"/>
              </a:rPr>
              <a:t>Academic curricular planning has following constituents;</a:t>
            </a:r>
          </a:p>
          <a:p>
            <a:pPr marL="514350" indent="-514350">
              <a:buFont typeface="+mj-lt"/>
              <a:buAutoNum type="arabicPeriod"/>
            </a:pPr>
            <a:r>
              <a:rPr lang="en-US" sz="2400" dirty="0" smtClean="0">
                <a:latin typeface="Times New Roman" pitchFamily="18" charset="0"/>
                <a:cs typeface="Times New Roman" pitchFamily="18" charset="0"/>
              </a:rPr>
              <a:t>Formulation of educational goals and targets.</a:t>
            </a:r>
          </a:p>
          <a:p>
            <a:pPr marL="514350" indent="-514350">
              <a:buFont typeface="+mj-lt"/>
              <a:buAutoNum type="arabicPeriod"/>
            </a:pPr>
            <a:r>
              <a:rPr lang="en-US" sz="2400" dirty="0" smtClean="0">
                <a:latin typeface="Times New Roman" pitchFamily="18" charset="0"/>
                <a:cs typeface="Times New Roman" pitchFamily="18" charset="0"/>
              </a:rPr>
              <a:t>Formation of curriculum committee for the development of curriculum and selection of proper strategies, teaching methods and planning for evaluation, review of curriculum, use of library and remedial instruction for slow learners etc.</a:t>
            </a:r>
            <a:endParaRPr lang="en-US" sz="2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smtClean="0">
                <a:latin typeface="Times New Roman" pitchFamily="18" charset="0"/>
                <a:cs typeface="Times New Roman" pitchFamily="18" charset="0"/>
              </a:rPr>
              <a:t>Co-Curricular Planning</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4906963"/>
          </a:xfrm>
        </p:spPr>
        <p:txBody>
          <a:bodyPr>
            <a:normAutofit/>
          </a:bodyPr>
          <a:lstStyle/>
          <a:p>
            <a:r>
              <a:rPr lang="en-US" sz="2400" dirty="0" smtClean="0">
                <a:latin typeface="Times New Roman" pitchFamily="18" charset="0"/>
                <a:cs typeface="Times New Roman" pitchFamily="18" charset="0"/>
              </a:rPr>
              <a:t>Co-curricular has to do with things that are outside of the educational exercise of the students.</a:t>
            </a:r>
          </a:p>
          <a:p>
            <a:r>
              <a:rPr lang="en-US" sz="2400" dirty="0" smtClean="0">
                <a:latin typeface="Times New Roman" pitchFamily="18" charset="0"/>
                <a:cs typeface="Times New Roman" pitchFamily="18" charset="0"/>
              </a:rPr>
              <a:t>It has to do more recreational activities that students will be involved in the school environment, but will still contribute to the total development of a child.</a:t>
            </a:r>
          </a:p>
          <a:p>
            <a:r>
              <a:rPr lang="en-US" sz="2400" dirty="0" smtClean="0">
                <a:latin typeface="Times New Roman" pitchFamily="18" charset="0"/>
                <a:cs typeface="Times New Roman" pitchFamily="18" charset="0"/>
              </a:rPr>
              <a:t>Co-curricular planning includes;</a:t>
            </a:r>
          </a:p>
          <a:p>
            <a:pPr marL="514350" indent="-514350">
              <a:buFont typeface="+mj-lt"/>
              <a:buAutoNum type="romanLcPeriod"/>
            </a:pPr>
            <a:r>
              <a:rPr lang="en-US" sz="2400" dirty="0" smtClean="0">
                <a:latin typeface="Times New Roman" pitchFamily="18" charset="0"/>
                <a:cs typeface="Times New Roman" pitchFamily="18" charset="0"/>
              </a:rPr>
              <a:t>planning for students welfare services</a:t>
            </a:r>
          </a:p>
          <a:p>
            <a:pPr marL="514350" indent="-514350">
              <a:buFont typeface="+mj-lt"/>
              <a:buAutoNum type="romanLcPeriod"/>
            </a:pPr>
            <a:r>
              <a:rPr lang="en-US" sz="2400" dirty="0" smtClean="0">
                <a:latin typeface="Times New Roman" pitchFamily="18" charset="0"/>
                <a:cs typeface="Times New Roman" pitchFamily="18" charset="0"/>
              </a:rPr>
              <a:t>planning for sports and games</a:t>
            </a:r>
          </a:p>
          <a:p>
            <a:pPr marL="514350" indent="-514350">
              <a:buFont typeface="+mj-lt"/>
              <a:buAutoNum type="romanLcPeriod"/>
            </a:pPr>
            <a:r>
              <a:rPr lang="en-US" sz="2400" dirty="0" smtClean="0">
                <a:latin typeface="Times New Roman" pitchFamily="18" charset="0"/>
                <a:cs typeface="Times New Roman" pitchFamily="18" charset="0"/>
              </a:rPr>
              <a:t>planning for social activities and program</a:t>
            </a:r>
          </a:p>
          <a:p>
            <a:pPr marL="514350" indent="-514350">
              <a:buFont typeface="+mj-lt"/>
              <a:buAutoNum type="romanLcPeriod"/>
            </a:pPr>
            <a:r>
              <a:rPr lang="en-US" sz="2400" dirty="0" smtClean="0">
                <a:latin typeface="Times New Roman" pitchFamily="18" charset="0"/>
                <a:cs typeface="Times New Roman" pitchFamily="18" charset="0"/>
              </a:rPr>
              <a:t>planning for cultural activities and program</a:t>
            </a:r>
          </a:p>
          <a:p>
            <a:pPr marL="514350" indent="-514350">
              <a:buFont typeface="+mj-lt"/>
              <a:buAutoNum type="romanLcPeriod"/>
            </a:pPr>
            <a:r>
              <a:rPr lang="en-US" sz="2400" dirty="0" smtClean="0">
                <a:latin typeface="Times New Roman" pitchFamily="18" charset="0"/>
                <a:cs typeface="Times New Roman" pitchFamily="18" charset="0"/>
              </a:rPr>
              <a:t>planning for hobbies.</a:t>
            </a:r>
            <a:endParaRPr lang="en-US" sz="2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smtClean="0">
                <a:latin typeface="Times New Roman" pitchFamily="18" charset="0"/>
                <a:cs typeface="Times New Roman" pitchFamily="18" charset="0"/>
              </a:rPr>
              <a:t>Instructional Planning</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1295400"/>
            <a:ext cx="8610600" cy="5257800"/>
          </a:xfrm>
        </p:spPr>
        <p:txBody>
          <a:bodyPr>
            <a:normAutofit lnSpcReduction="10000"/>
          </a:bodyPr>
          <a:lstStyle/>
          <a:p>
            <a:r>
              <a:rPr lang="en-US" dirty="0" smtClean="0"/>
              <a:t>It is a macro level Planning of education. Because, it has to do with planning in classroom situation in relation to given topic of a specific subject.</a:t>
            </a:r>
          </a:p>
          <a:p>
            <a:r>
              <a:rPr lang="en-US" dirty="0" smtClean="0"/>
              <a:t>It includes planning for instructional objectives as required for the specific topics to be taught in a subject, selection and organization of learning activities, selection of suitable and appropriate teaching aids, and selection of suitable evaluation techniques to find out the learning outcomes.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Institutional Planning</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5105400"/>
          </a:xfrm>
        </p:spPr>
        <p:txBody>
          <a:bodyPr>
            <a:noAutofit/>
          </a:bodyPr>
          <a:lstStyle/>
          <a:p>
            <a:r>
              <a:rPr lang="en-US" sz="2400" dirty="0" smtClean="0">
                <a:latin typeface="Times New Roman" pitchFamily="18" charset="0"/>
                <a:cs typeface="Times New Roman" pitchFamily="18" charset="0"/>
              </a:rPr>
              <a:t>This is a planning that has to do with the needs and requisite requirements of every institution which will be achieved through creation and maintenance of a planning atmosphere in institutions.</a:t>
            </a:r>
          </a:p>
          <a:p>
            <a:r>
              <a:rPr lang="en-US" sz="2400" dirty="0" smtClean="0">
                <a:latin typeface="Times New Roman" pitchFamily="18" charset="0"/>
                <a:cs typeface="Times New Roman" pitchFamily="18" charset="0"/>
              </a:rPr>
              <a:t>Here are some institutional planning's that takes place a grass root levels it includes;</a:t>
            </a:r>
          </a:p>
          <a:p>
            <a:pPr marL="514350" indent="-514350">
              <a:buFont typeface="+mj-lt"/>
              <a:buAutoNum type="romanUcPeriod"/>
            </a:pPr>
            <a:r>
              <a:rPr lang="en-US" sz="2400" dirty="0" smtClean="0">
                <a:latin typeface="Times New Roman" pitchFamily="18" charset="0"/>
                <a:cs typeface="Times New Roman" pitchFamily="18" charset="0"/>
              </a:rPr>
              <a:t>Planning for academic or curricular activities.</a:t>
            </a:r>
          </a:p>
          <a:p>
            <a:pPr marL="514350" indent="-514350">
              <a:buFont typeface="+mj-lt"/>
              <a:buAutoNum type="romanUcPeriod"/>
            </a:pPr>
            <a:r>
              <a:rPr lang="en-US" sz="2400" dirty="0" smtClean="0">
                <a:latin typeface="Times New Roman" pitchFamily="18" charset="0"/>
                <a:cs typeface="Times New Roman" pitchFamily="18" charset="0"/>
              </a:rPr>
              <a:t>Planning for school community relations.</a:t>
            </a:r>
          </a:p>
          <a:p>
            <a:pPr marL="514350" indent="-514350">
              <a:buFont typeface="+mj-lt"/>
              <a:buAutoNum type="romanUcPeriod"/>
            </a:pPr>
            <a:r>
              <a:rPr lang="en-US" sz="2400" dirty="0" smtClean="0">
                <a:latin typeface="Times New Roman" pitchFamily="18" charset="0"/>
                <a:cs typeface="Times New Roman" pitchFamily="18" charset="0"/>
              </a:rPr>
              <a:t>Planning for discipline.</a:t>
            </a:r>
          </a:p>
          <a:p>
            <a:pPr marL="514350" indent="-514350">
              <a:buFont typeface="+mj-lt"/>
              <a:buAutoNum type="romanUcPeriod"/>
            </a:pPr>
            <a:r>
              <a:rPr lang="en-US" sz="2400" dirty="0" smtClean="0">
                <a:latin typeface="Times New Roman" pitchFamily="18" charset="0"/>
                <a:cs typeface="Times New Roman" pitchFamily="18" charset="0"/>
              </a:rPr>
              <a:t>Planning for developmental activities or program.</a:t>
            </a:r>
          </a:p>
          <a:p>
            <a:pPr marL="514350" indent="-514350">
              <a:buFont typeface="+mj-lt"/>
              <a:buAutoNum type="romanUcPeriod"/>
            </a:pPr>
            <a:r>
              <a:rPr lang="en-US" sz="2400" dirty="0" smtClean="0">
                <a:latin typeface="Times New Roman" pitchFamily="18" charset="0"/>
                <a:cs typeface="Times New Roman" pitchFamily="18" charset="0"/>
              </a:rPr>
              <a:t>Planning for proper use of community resources for total development.</a:t>
            </a:r>
            <a:endParaRPr lang="en-US" sz="24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sz="4000" b="1" dirty="0" smtClean="0">
                <a:latin typeface="Times New Roman" pitchFamily="18" charset="0"/>
                <a:cs typeface="Times New Roman" pitchFamily="18" charset="0"/>
              </a:rPr>
              <a:t>Teachers Role in Institutional Planning</a:t>
            </a:r>
            <a:endParaRPr lang="en-US" sz="40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sz="2800" dirty="0" smtClean="0">
                <a:latin typeface="Times New Roman" pitchFamily="18" charset="0"/>
                <a:cs typeface="Times New Roman" pitchFamily="18" charset="0"/>
              </a:rPr>
              <a:t>There can be various types of institutional plans</a:t>
            </a:r>
          </a:p>
          <a:p>
            <a:pPr>
              <a:buNone/>
            </a:pPr>
            <a:r>
              <a:rPr lang="en-US" sz="2800" dirty="0" smtClean="0">
                <a:latin typeface="Times New Roman" pitchFamily="18" charset="0"/>
                <a:cs typeface="Times New Roman" pitchFamily="18" charset="0"/>
              </a:rPr>
              <a:t>in which teachers play a significant role, such as;</a:t>
            </a:r>
          </a:p>
          <a:p>
            <a:pPr>
              <a:buNone/>
            </a:pPr>
            <a:endParaRPr lang="en-US" sz="2800" dirty="0" smtClean="0">
              <a:latin typeface="Times New Roman" pitchFamily="18" charset="0"/>
              <a:cs typeface="Times New Roman" pitchFamily="18" charset="0"/>
            </a:endParaRPr>
          </a:p>
          <a:p>
            <a:pPr marL="514350" indent="-514350">
              <a:buFont typeface="+mj-lt"/>
              <a:buAutoNum type="arabicPeriod"/>
            </a:pPr>
            <a:r>
              <a:rPr lang="en-US" sz="2800" dirty="0" smtClean="0">
                <a:latin typeface="Times New Roman" pitchFamily="18" charset="0"/>
                <a:cs typeface="Times New Roman" pitchFamily="18" charset="0"/>
              </a:rPr>
              <a:t>The curricular plan.</a:t>
            </a:r>
          </a:p>
          <a:p>
            <a:pPr marL="514350" indent="-514350">
              <a:buFont typeface="+mj-lt"/>
              <a:buAutoNum type="arabicPeriod"/>
            </a:pPr>
            <a:r>
              <a:rPr lang="en-US" sz="2800" dirty="0" smtClean="0">
                <a:latin typeface="Times New Roman" pitchFamily="18" charset="0"/>
                <a:cs typeface="Times New Roman" pitchFamily="18" charset="0"/>
              </a:rPr>
              <a:t>The co-curricular activities plan.</a:t>
            </a:r>
          </a:p>
          <a:p>
            <a:pPr marL="514350" indent="-514350">
              <a:buFont typeface="+mj-lt"/>
              <a:buAutoNum type="arabicPeriod"/>
            </a:pPr>
            <a:r>
              <a:rPr lang="en-US" sz="2800" dirty="0" smtClean="0">
                <a:latin typeface="Times New Roman" pitchFamily="18" charset="0"/>
                <a:cs typeface="Times New Roman" pitchFamily="18" charset="0"/>
              </a:rPr>
              <a:t>The plan for faculty development.</a:t>
            </a:r>
          </a:p>
          <a:p>
            <a:pPr marL="514350" indent="-514350">
              <a:buFont typeface="+mj-lt"/>
              <a:buAutoNum type="arabicPeriod"/>
            </a:pPr>
            <a:r>
              <a:rPr lang="en-US" sz="2800" dirty="0" smtClean="0">
                <a:latin typeface="Times New Roman" pitchFamily="18" charset="0"/>
                <a:cs typeface="Times New Roman" pitchFamily="18" charset="0"/>
              </a:rPr>
              <a:t>The plan for development of physical activities.</a:t>
            </a:r>
          </a:p>
          <a:p>
            <a:pPr marL="514350" indent="-514350">
              <a:buFont typeface="+mj-lt"/>
              <a:buAutoNum type="arabicPeriod"/>
            </a:pPr>
            <a:r>
              <a:rPr lang="en-US" sz="2800" dirty="0" smtClean="0">
                <a:latin typeface="Times New Roman" pitchFamily="18" charset="0"/>
                <a:cs typeface="Times New Roman" pitchFamily="18" charset="0"/>
              </a:rPr>
              <a:t>The plan for college services.</a:t>
            </a:r>
            <a:endParaRPr lang="en-US" sz="2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smtClean="0">
                <a:latin typeface="Times New Roman" pitchFamily="18" charset="0"/>
                <a:cs typeface="Times New Roman" pitchFamily="18" charset="0"/>
              </a:rPr>
              <a:t>Institutional Plans</a:t>
            </a:r>
            <a:endParaRPr lang="en-US" b="1" dirty="0">
              <a:latin typeface="Times New Roman" pitchFamily="18" charset="0"/>
              <a:cs typeface="Times New Roman" pitchFamily="18" charset="0"/>
            </a:endParaRPr>
          </a:p>
        </p:txBody>
      </p:sp>
      <p:sp>
        <p:nvSpPr>
          <p:cNvPr id="3" name="Content Placeholder 2"/>
          <p:cNvSpPr>
            <a:spLocks noGrp="1"/>
          </p:cNvSpPr>
          <p:nvPr>
            <p:ph sz="half" idx="1"/>
          </p:nvPr>
        </p:nvSpPr>
        <p:spPr>
          <a:xfrm>
            <a:off x="457200" y="1600200"/>
            <a:ext cx="4038600" cy="4648200"/>
          </a:xfrm>
        </p:spPr>
        <p:txBody>
          <a:bodyPr>
            <a:normAutofit fontScale="85000" lnSpcReduction="20000"/>
          </a:bodyPr>
          <a:lstStyle/>
          <a:p>
            <a:pPr>
              <a:buNone/>
            </a:pPr>
            <a:r>
              <a:rPr lang="en-US" sz="3200" b="1" dirty="0" smtClean="0">
                <a:latin typeface="Times New Roman" pitchFamily="18" charset="0"/>
                <a:cs typeface="Times New Roman" pitchFamily="18" charset="0"/>
              </a:rPr>
              <a:t>The curricular Plan</a:t>
            </a:r>
          </a:p>
          <a:p>
            <a:pPr>
              <a:buNone/>
            </a:pPr>
            <a:endParaRPr lang="en-US" sz="3200" b="1" dirty="0" smtClean="0">
              <a:latin typeface="Times New Roman" pitchFamily="18" charset="0"/>
              <a:cs typeface="Times New Roman" pitchFamily="18" charset="0"/>
            </a:endParaRPr>
          </a:p>
          <a:p>
            <a:pPr>
              <a:buFont typeface="Wingdings" pitchFamily="2" charset="2"/>
              <a:buChar char="Ø"/>
            </a:pPr>
            <a:r>
              <a:rPr lang="en-US" sz="3300" dirty="0" smtClean="0">
                <a:latin typeface="Times New Roman" pitchFamily="18" charset="0"/>
                <a:cs typeface="Times New Roman" pitchFamily="18" charset="0"/>
              </a:rPr>
              <a:t>Supply of worksheet/ self learning material to students.</a:t>
            </a:r>
          </a:p>
          <a:p>
            <a:pPr>
              <a:buFont typeface="Wingdings" pitchFamily="2" charset="2"/>
              <a:buChar char="Ø"/>
            </a:pPr>
            <a:r>
              <a:rPr lang="en-US" sz="3300" dirty="0" smtClean="0">
                <a:latin typeface="Times New Roman" pitchFamily="18" charset="0"/>
                <a:cs typeface="Times New Roman" pitchFamily="18" charset="0"/>
              </a:rPr>
              <a:t>Teaching through video recording/ Films.</a:t>
            </a:r>
          </a:p>
          <a:p>
            <a:pPr>
              <a:buFont typeface="Wingdings" pitchFamily="2" charset="2"/>
              <a:buChar char="Ø"/>
            </a:pPr>
            <a:r>
              <a:rPr lang="en-US" sz="3300" dirty="0" smtClean="0">
                <a:latin typeface="Times New Roman" pitchFamily="18" charset="0"/>
                <a:cs typeface="Times New Roman" pitchFamily="18" charset="0"/>
              </a:rPr>
              <a:t>Teaching through field visit.</a:t>
            </a:r>
          </a:p>
          <a:p>
            <a:pPr>
              <a:buFont typeface="Wingdings" pitchFamily="2" charset="2"/>
              <a:buChar char="Ø"/>
            </a:pPr>
            <a:r>
              <a:rPr lang="en-US" sz="3300" dirty="0" smtClean="0">
                <a:latin typeface="Times New Roman" pitchFamily="18" charset="0"/>
                <a:cs typeface="Times New Roman" pitchFamily="18" charset="0"/>
              </a:rPr>
              <a:t>Unit tests/ weekend tests, etc.</a:t>
            </a:r>
            <a:endParaRPr lang="en-US" sz="3300" dirty="0">
              <a:latin typeface="Times New Roman" pitchFamily="18" charset="0"/>
              <a:cs typeface="Times New Roman" pitchFamily="18" charset="0"/>
            </a:endParaRPr>
          </a:p>
        </p:txBody>
      </p:sp>
      <p:sp>
        <p:nvSpPr>
          <p:cNvPr id="4" name="Content Placeholder 3"/>
          <p:cNvSpPr>
            <a:spLocks noGrp="1"/>
          </p:cNvSpPr>
          <p:nvPr>
            <p:ph sz="half" idx="2"/>
          </p:nvPr>
        </p:nvSpPr>
        <p:spPr>
          <a:xfrm>
            <a:off x="4648200" y="1600200"/>
            <a:ext cx="4038600" cy="4953000"/>
          </a:xfrm>
        </p:spPr>
        <p:txBody>
          <a:bodyPr>
            <a:normAutofit fontScale="85000" lnSpcReduction="20000"/>
          </a:bodyPr>
          <a:lstStyle/>
          <a:p>
            <a:pPr>
              <a:buNone/>
            </a:pPr>
            <a:r>
              <a:rPr lang="en-US" sz="3200" b="1" dirty="0" smtClean="0">
                <a:latin typeface="Times New Roman" pitchFamily="18" charset="0"/>
                <a:cs typeface="Times New Roman" pitchFamily="18" charset="0"/>
              </a:rPr>
              <a:t>The co-curricular</a:t>
            </a:r>
          </a:p>
          <a:p>
            <a:pPr>
              <a:buNone/>
            </a:pPr>
            <a:r>
              <a:rPr lang="en-US" sz="3200" b="1" dirty="0" smtClean="0">
                <a:latin typeface="Times New Roman" pitchFamily="18" charset="0"/>
                <a:cs typeface="Times New Roman" pitchFamily="18" charset="0"/>
              </a:rPr>
              <a:t>Activities plan</a:t>
            </a:r>
          </a:p>
          <a:p>
            <a:pPr>
              <a:buFont typeface="Wingdings" pitchFamily="2" charset="2"/>
              <a:buChar char="Ø"/>
            </a:pPr>
            <a:r>
              <a:rPr lang="en-US" sz="3300" dirty="0" smtClean="0">
                <a:latin typeface="Times New Roman" pitchFamily="18" charset="0"/>
                <a:cs typeface="Times New Roman" pitchFamily="18" charset="0"/>
              </a:rPr>
              <a:t>Organization of exhibition.</a:t>
            </a:r>
          </a:p>
          <a:p>
            <a:pPr>
              <a:buFont typeface="Wingdings" pitchFamily="2" charset="2"/>
              <a:buChar char="Ø"/>
            </a:pPr>
            <a:r>
              <a:rPr lang="en-US" sz="3300" dirty="0" smtClean="0">
                <a:latin typeface="Times New Roman" pitchFamily="18" charset="0"/>
                <a:cs typeface="Times New Roman" pitchFamily="18" charset="0"/>
              </a:rPr>
              <a:t>Organization of mock assembly.</a:t>
            </a:r>
          </a:p>
          <a:p>
            <a:pPr>
              <a:buFont typeface="Wingdings" pitchFamily="2" charset="2"/>
              <a:buChar char="Ø"/>
            </a:pPr>
            <a:r>
              <a:rPr lang="en-US" sz="3300" dirty="0" smtClean="0">
                <a:latin typeface="Times New Roman" pitchFamily="18" charset="0"/>
                <a:cs typeface="Times New Roman" pitchFamily="18" charset="0"/>
              </a:rPr>
              <a:t>Organization of club activities.</a:t>
            </a:r>
          </a:p>
          <a:p>
            <a:pPr>
              <a:buFont typeface="Wingdings" pitchFamily="2" charset="2"/>
              <a:buChar char="Ø"/>
            </a:pPr>
            <a:r>
              <a:rPr lang="en-US" sz="3300" dirty="0" smtClean="0">
                <a:latin typeface="Times New Roman" pitchFamily="18" charset="0"/>
                <a:cs typeface="Times New Roman" pitchFamily="18" charset="0"/>
              </a:rPr>
              <a:t>Organization of sports and games.</a:t>
            </a:r>
          </a:p>
          <a:p>
            <a:pPr>
              <a:buFont typeface="Wingdings" pitchFamily="2" charset="2"/>
              <a:buChar char="Ø"/>
            </a:pPr>
            <a:r>
              <a:rPr lang="en-US" sz="3300" dirty="0" smtClean="0">
                <a:latin typeface="Times New Roman" pitchFamily="18" charset="0"/>
                <a:cs typeface="Times New Roman" pitchFamily="18" charset="0"/>
              </a:rPr>
              <a:t>Organization of cultural events.</a:t>
            </a:r>
            <a:endParaRPr lang="en-US" sz="33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911</TotalTime>
  <Words>764</Words>
  <Application>Microsoft Office PowerPoint</Application>
  <PresentationFormat>On-screen Show (4:3)</PresentationFormat>
  <Paragraphs>111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Concept of Planning</vt:lpstr>
      <vt:lpstr>Administrative Planning</vt:lpstr>
      <vt:lpstr>Continue…</vt:lpstr>
      <vt:lpstr>Academic or Curricular Planning</vt:lpstr>
      <vt:lpstr>Co-Curricular Planning</vt:lpstr>
      <vt:lpstr>Instructional Planning</vt:lpstr>
      <vt:lpstr>Institutional Planning</vt:lpstr>
      <vt:lpstr>Teachers Role in Institutional Planning</vt:lpstr>
      <vt:lpstr>Institutional Plans</vt:lpstr>
      <vt:lpstr>Institutional plan</vt:lpstr>
      <vt:lpstr>How to plan academics….</vt:lpstr>
      <vt:lpstr>Project Basis (SWOT Analysis)</vt:lpstr>
      <vt:lpstr>What are your goals for academic excellence in school?</vt:lpstr>
      <vt:lpstr>Academic Planning…. Course outline</vt:lpstr>
    </vt:vector>
  </TitlesOfParts>
  <Company>by adguard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 of Planning</dc:title>
  <dc:creator>ApnaITcenter</dc:creator>
  <cp:lastModifiedBy>ApnaITcenter</cp:lastModifiedBy>
  <cp:revision>26</cp:revision>
  <dcterms:created xsi:type="dcterms:W3CDTF">2020-03-31T20:34:07Z</dcterms:created>
  <dcterms:modified xsi:type="dcterms:W3CDTF">2020-04-01T11:47:23Z</dcterms:modified>
</cp:coreProperties>
</file>